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89" r:id="rId3"/>
    <p:sldId id="295" r:id="rId4"/>
    <p:sldId id="296" r:id="rId5"/>
    <p:sldId id="286" r:id="rId6"/>
    <p:sldId id="288" r:id="rId7"/>
    <p:sldId id="287" r:id="rId8"/>
    <p:sldId id="290" r:id="rId9"/>
    <p:sldId id="292" r:id="rId10"/>
    <p:sldId id="293" r:id="rId11"/>
    <p:sldId id="264" r:id="rId12"/>
    <p:sldId id="294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EEF698-F7EF-4833-892B-2219A28A2B4E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367E88-A0D1-4169-A496-17EEF260B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04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24ED49-02FC-44CB-91DE-4044913672E2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47F457-FA4D-4105-89F7-C30A91C0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4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392E-2043-4EF6-ADAC-292160E8F9AD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29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2312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492875"/>
            <a:ext cx="4293637" cy="365125"/>
          </a:xfrm>
        </p:spPr>
        <p:txBody>
          <a:bodyPr/>
          <a:lstStyle/>
          <a:p>
            <a:r>
              <a:rPr lang="en-US" dirty="0" smtClean="0"/>
              <a:t>INTOSAI Knowledge Sharing and Knowledge Services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82313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62601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503436"/>
            <a:ext cx="4424265" cy="354563"/>
          </a:xfrm>
        </p:spPr>
        <p:txBody>
          <a:bodyPr/>
          <a:lstStyle/>
          <a:p>
            <a:r>
              <a:rPr lang="en-US" dirty="0" smtClean="0"/>
              <a:t>INTOSAI Knowledge Sharing and Knowledge Services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2874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0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551" y="6463037"/>
            <a:ext cx="4327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INTOSAI Knowledge Sharing and Knowledge Services Committee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216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Billede 5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33720" y="230188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 userDrawn="1"/>
        </p:nvSpPr>
        <p:spPr>
          <a:xfrm>
            <a:off x="10609729" y="-25433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10433903" y="1215462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820" cy="12842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1" y="1907949"/>
            <a:ext cx="7772400" cy="1305898"/>
          </a:xfrm>
        </p:spPr>
        <p:txBody>
          <a:bodyPr>
            <a:noAutofit/>
          </a:bodyPr>
          <a:lstStyle/>
          <a:p>
            <a:r>
              <a:rPr lang="en-IN" sz="4000" dirty="0" smtClean="0"/>
              <a:t/>
            </a:r>
            <a:br>
              <a:rPr lang="en-IN" sz="4000" dirty="0" smtClean="0"/>
            </a:br>
            <a:r>
              <a:rPr lang="en-IN" sz="4000" dirty="0"/>
              <a:t/>
            </a:r>
            <a:br>
              <a:rPr lang="en-IN" sz="4000" dirty="0"/>
            </a:br>
            <a:r>
              <a:rPr lang="en-IN" sz="2800" dirty="0" smtClean="0">
                <a:latin typeface="Calibri" panose="020F0502020204030204" pitchFamily="34" charset="0"/>
              </a:rPr>
              <a:t>Agenda </a:t>
            </a:r>
            <a:r>
              <a:rPr lang="en-IN" sz="2800" smtClean="0">
                <a:latin typeface="Calibri" panose="020F0502020204030204" pitchFamily="34" charset="0"/>
              </a:rPr>
              <a:t>Item 11</a:t>
            </a:r>
            <a:br>
              <a:rPr lang="en-IN" sz="2800" smtClean="0">
                <a:latin typeface="Calibri" panose="020F0502020204030204" pitchFamily="34" charset="0"/>
              </a:rPr>
            </a:br>
            <a:r>
              <a:rPr lang="en-IN" sz="4000" dirty="0" smtClean="0">
                <a:latin typeface="Calibri" panose="020F0502020204030204" pitchFamily="34" charset="0"/>
              </a:rPr>
              <a:t/>
            </a:r>
            <a:br>
              <a:rPr lang="en-IN" sz="4000" dirty="0" smtClean="0">
                <a:latin typeface="Calibri" panose="020F0502020204030204" pitchFamily="34" charset="0"/>
              </a:rPr>
            </a:br>
            <a:r>
              <a:rPr lang="en-IN" sz="4000" dirty="0" smtClean="0">
                <a:latin typeface="Calibri" panose="020F0502020204030204" pitchFamily="34" charset="0"/>
              </a:rPr>
              <a:t>Status of Projects under Strategic Development Plan of IFPP 2017-19</a:t>
            </a:r>
            <a:endParaRPr lang="en-IN" sz="4000" b="1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0066" y="5447309"/>
            <a:ext cx="6643734" cy="590310"/>
          </a:xfrm>
        </p:spPr>
        <p:txBody>
          <a:bodyPr>
            <a:noAutofit/>
          </a:bodyPr>
          <a:lstStyle/>
          <a:p>
            <a:pPr algn="r"/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SAI-India</a:t>
            </a:r>
            <a:endParaRPr lang="en-IN" sz="2800" b="1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1" y="3471864"/>
            <a:ext cx="7879557" cy="1541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latin typeface="Calibri" panose="020F0502020204030204" pitchFamily="34" charset="0"/>
              </a:rPr>
              <a:t>11</a:t>
            </a:r>
            <a:r>
              <a:rPr lang="en-US" sz="3000" b="1" baseline="30000" dirty="0" smtClean="0">
                <a:latin typeface="Calibri" panose="020F0502020204030204" pitchFamily="34" charset="0"/>
              </a:rPr>
              <a:t>th</a:t>
            </a:r>
            <a:r>
              <a:rPr lang="en-US" sz="3000" b="1" dirty="0" smtClean="0">
                <a:latin typeface="Calibri" panose="020F0502020204030204" pitchFamily="34" charset="0"/>
              </a:rPr>
              <a:t> </a:t>
            </a:r>
            <a:r>
              <a:rPr lang="en-US" sz="3000" b="1" dirty="0">
                <a:latin typeface="Calibri" panose="020F0502020204030204" pitchFamily="34" charset="0"/>
              </a:rPr>
              <a:t>Meeting of KSC Steering Committee</a:t>
            </a:r>
          </a:p>
          <a:p>
            <a:endParaRPr lang="en-US" sz="3000" b="1" dirty="0">
              <a:latin typeface="Calibri" panose="020F0502020204030204" pitchFamily="34" charset="0"/>
            </a:endParaRPr>
          </a:p>
          <a:p>
            <a:r>
              <a:rPr lang="en-IN" sz="3000" b="1" dirty="0" smtClean="0">
                <a:latin typeface="Calibri" panose="020F0502020204030204" pitchFamily="34" charset="0"/>
              </a:rPr>
              <a:t>Pampanga, Philippines </a:t>
            </a:r>
            <a:endParaRPr lang="en-IN" sz="3000" b="1" dirty="0">
              <a:latin typeface="Calibri" panose="020F0502020204030204" pitchFamily="34" charset="0"/>
            </a:endParaRPr>
          </a:p>
          <a:p>
            <a:r>
              <a:rPr lang="en-IN" sz="3000" b="1" dirty="0" smtClean="0">
                <a:latin typeface="Calibri" panose="020F0502020204030204" pitchFamily="34" charset="0"/>
              </a:rPr>
              <a:t>(12-14 June 2019)</a:t>
            </a:r>
            <a:endParaRPr lang="en-IN" sz="3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8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155575"/>
            <a:ext cx="10515600" cy="1325563"/>
          </a:xfrm>
        </p:spPr>
        <p:txBody>
          <a:bodyPr/>
          <a:lstStyle/>
          <a:p>
            <a:r>
              <a:rPr lang="en-US" dirty="0" smtClean="0"/>
              <a:t>SDP 2020-22 (proposed)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07" y="1731433"/>
            <a:ext cx="10287000" cy="396557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2600" dirty="0" smtClean="0">
                <a:hlinkClick r:id="rId2" action="ppaction://hlinksldjump"/>
              </a:rPr>
              <a:t>Initiatives</a:t>
            </a:r>
            <a:r>
              <a:rPr lang="en-GB" sz="2600" dirty="0" smtClean="0"/>
              <a:t> </a:t>
            </a:r>
            <a:r>
              <a:rPr lang="en-GB" sz="2600" dirty="0"/>
              <a:t>are crosscutting in nature and therefore cannot be assigned to a single INTOSAI body.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2600" dirty="0"/>
              <a:t>Goal Chairs will be jointly responsible for the overall coordination for the implementation of the plan. </a:t>
            </a:r>
          </a:p>
          <a:p>
            <a:pPr marL="228600" lvl="2" algn="just">
              <a:spcBef>
                <a:spcPts val="1000"/>
              </a:spcBef>
            </a:pPr>
            <a:r>
              <a:rPr lang="en-GB" sz="3000" dirty="0" smtClean="0"/>
              <a:t>SDP </a:t>
            </a:r>
            <a:r>
              <a:rPr lang="en-GB" sz="3000" dirty="0"/>
              <a:t>2020-22 was deliberated at the PSC Steering </a:t>
            </a:r>
            <a:r>
              <a:rPr lang="en-GB" sz="3000" dirty="0" smtClean="0"/>
              <a:t>committee (4-6 June 2019)</a:t>
            </a:r>
          </a:p>
          <a:p>
            <a:pPr marL="228600" lvl="2" algn="just">
              <a:spcBef>
                <a:spcPts val="1000"/>
              </a:spcBef>
            </a:pPr>
            <a:r>
              <a:rPr lang="en-GB" sz="3000" dirty="0" smtClean="0"/>
              <a:t>PSC-SC wants feedback from KSC and CBC Steering Committees</a:t>
            </a:r>
          </a:p>
          <a:p>
            <a:pPr marL="228600" lvl="2" algn="just">
              <a:spcBef>
                <a:spcPts val="1000"/>
              </a:spcBef>
            </a:pPr>
            <a:r>
              <a:rPr lang="en-GB" sz="3000" dirty="0" smtClean="0"/>
              <a:t>Circulated to all members of KSC Steering Committee</a:t>
            </a:r>
            <a:endParaRPr lang="en-GB" sz="3000" dirty="0"/>
          </a:p>
          <a:p>
            <a:pPr algn="just"/>
            <a:r>
              <a:rPr lang="en-GB" dirty="0" smtClean="0"/>
              <a:t>WGs may provide their comments on the SDP by June end.</a:t>
            </a:r>
          </a:p>
        </p:txBody>
      </p:sp>
    </p:spTree>
    <p:extLst>
      <p:ext uri="{BB962C8B-B14F-4D97-AF65-F5344CB8AC3E}">
        <p14:creationId xmlns:p14="http://schemas.microsoft.com/office/powerpoint/2010/main" val="222856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7" y="1643052"/>
            <a:ext cx="8066117" cy="193142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Cambria" panose="02040503050406030204" pitchFamily="18" charset="0"/>
              </a:rPr>
              <a:t/>
            </a:r>
            <a:br>
              <a:rPr lang="en-US" sz="4000" b="1" dirty="0" smtClean="0">
                <a:latin typeface="Cambria" panose="02040503050406030204" pitchFamily="18" charset="0"/>
              </a:rPr>
            </a:br>
            <a:r>
              <a:rPr lang="en-US" sz="4000" b="1" dirty="0" smtClean="0">
                <a:latin typeface="Cambria" panose="02040503050406030204" pitchFamily="18" charset="0"/>
              </a:rPr>
              <a:t/>
            </a:r>
            <a:br>
              <a:rPr lang="en-US" sz="4000" b="1" dirty="0" smtClean="0">
                <a:latin typeface="Cambria" panose="02040503050406030204" pitchFamily="18" charset="0"/>
              </a:rPr>
            </a:br>
            <a:r>
              <a:rPr lang="en-US" sz="5000" b="1" dirty="0" smtClean="0">
                <a:latin typeface="Cambria" panose="02040503050406030204" pitchFamily="18" charset="0"/>
              </a:rPr>
              <a:t>THANK YOU</a:t>
            </a:r>
            <a:r>
              <a:rPr lang="en-IN" sz="4000" b="1" dirty="0" smtClean="0">
                <a:latin typeface="Cambria" panose="02040503050406030204" pitchFamily="18" charset="0"/>
              </a:rPr>
              <a:t/>
            </a:r>
            <a:br>
              <a:rPr lang="en-IN" sz="4000" b="1" dirty="0" smtClean="0">
                <a:latin typeface="Cambria" panose="02040503050406030204" pitchFamily="18" charset="0"/>
              </a:rPr>
            </a:br>
            <a:endParaRPr lang="en-IN" sz="4000" b="1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18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15557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SDP 2020-22 – List of Initiatives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4" y="1385888"/>
            <a:ext cx="11372851" cy="4613276"/>
          </a:xfrm>
        </p:spPr>
        <p:txBody>
          <a:bodyPr>
            <a:noAutofit/>
          </a:bodyPr>
          <a:lstStyle/>
          <a:p>
            <a:pPr marL="457200" lvl="2" indent="-457200"/>
            <a:r>
              <a:rPr lang="en-GB" dirty="0" smtClean="0"/>
              <a:t>Define structure and format for INTOSAI P, ISSAIs, COMPs (Competency standards).</a:t>
            </a:r>
            <a:endParaRPr lang="en-US" dirty="0" smtClean="0"/>
          </a:p>
          <a:p>
            <a:pPr marL="457200" lvl="2" indent="-457200"/>
            <a:r>
              <a:rPr lang="en-GB" dirty="0" smtClean="0"/>
              <a:t>Comparing and refining concepts used across the framework.</a:t>
            </a:r>
            <a:endParaRPr lang="en-US" dirty="0" smtClean="0"/>
          </a:p>
          <a:p>
            <a:pPr marL="457200" lvl="2" indent="-457200"/>
            <a:r>
              <a:rPr lang="en-GB" dirty="0" smtClean="0"/>
              <a:t>Gather evidence to assess the relevance and suitability of the current framework and use the insight to update and refine the framework.</a:t>
            </a:r>
            <a:endParaRPr lang="en-US" dirty="0" smtClean="0"/>
          </a:p>
          <a:p>
            <a:pPr marL="457200" lvl="2" indent="-457200"/>
            <a:r>
              <a:rPr lang="en-GB" dirty="0" smtClean="0"/>
              <a:t>To prepare a revised conceptual framework for an improved IFPP to enable clear, relevant and consistent standards. </a:t>
            </a:r>
            <a:endParaRPr lang="en-US" dirty="0" smtClean="0"/>
          </a:p>
          <a:p>
            <a:pPr marL="457200" lvl="2" indent="-457200"/>
            <a:r>
              <a:rPr lang="en-GB" dirty="0" smtClean="0"/>
              <a:t>Relevance of Lima Declaration- How to treat it as historic document</a:t>
            </a:r>
            <a:endParaRPr lang="en-US" dirty="0" smtClean="0"/>
          </a:p>
          <a:p>
            <a:pPr marL="457200" lvl="2" indent="-457200"/>
            <a:r>
              <a:rPr lang="en-GB" dirty="0" smtClean="0"/>
              <a:t>Scoping of Project revision of ISSAI 140</a:t>
            </a:r>
            <a:endParaRPr lang="en-US" dirty="0" smtClean="0"/>
          </a:p>
          <a:p>
            <a:pPr marL="457200" lvl="2" indent="-457200"/>
            <a:r>
              <a:rPr lang="en-GB" dirty="0" smtClean="0"/>
              <a:t>Scoping - Complete Migration of GUIDs to new Framework, revise/withdrawal of pre-IFPP documents</a:t>
            </a:r>
            <a:endParaRPr lang="en-US" dirty="0" smtClean="0"/>
          </a:p>
          <a:p>
            <a:pPr marL="457200" lvl="2" indent="-457200"/>
            <a:r>
              <a:rPr lang="en-GB" dirty="0" smtClean="0"/>
              <a:t>Scope – assessment on how IFPP can provide assistance in relation to audit of SDGs and Fraud, corruption and other irregularities. </a:t>
            </a:r>
            <a:endParaRPr lang="en-US" dirty="0" smtClean="0"/>
          </a:p>
          <a:p>
            <a:pPr marL="457200" lvl="2" indent="-457200"/>
            <a:r>
              <a:rPr lang="en-GB" dirty="0" smtClean="0"/>
              <a:t>Competency Pronouncements. </a:t>
            </a:r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1082867" y="6062133"/>
            <a:ext cx="890058" cy="4995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7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0067" y="170392"/>
            <a:ext cx="10515600" cy="1325563"/>
          </a:xfrm>
        </p:spPr>
        <p:txBody>
          <a:bodyPr>
            <a:normAutofit/>
          </a:bodyPr>
          <a:lstStyle/>
          <a:p>
            <a:r>
              <a:rPr lang="en-US" sz="3400" b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Projects under current SDP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SDP emphasized the need to work on Consolidation and aligning of existing literature/ guidance on specific subjects of Audit with ISSAI 100.</a:t>
            </a:r>
          </a:p>
          <a:p>
            <a:r>
              <a:rPr lang="en-US" dirty="0" smtClean="0">
                <a:latin typeface="+mn-lt"/>
              </a:rPr>
              <a:t>4 projects under the SDP are of this nature.</a:t>
            </a:r>
          </a:p>
          <a:p>
            <a:r>
              <a:rPr lang="en-US" dirty="0" smtClean="0">
                <a:latin typeface="+mn-lt"/>
              </a:rPr>
              <a:t>3 projects are in the nature of new products.</a:t>
            </a:r>
          </a:p>
          <a:p>
            <a:r>
              <a:rPr lang="en-US" dirty="0" smtClean="0">
                <a:latin typeface="+mn-lt"/>
              </a:rPr>
              <a:t>These will lead to 9 pronouncements in the IFPP.</a:t>
            </a:r>
          </a:p>
        </p:txBody>
      </p:sp>
    </p:spTree>
    <p:extLst>
      <p:ext uri="{BB962C8B-B14F-4D97-AF65-F5344CB8AC3E}">
        <p14:creationId xmlns:p14="http://schemas.microsoft.com/office/powerpoint/2010/main" val="385253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8764C0D-820F-F345-A788-71C40FE08750}"/>
              </a:ext>
            </a:extLst>
          </p:cNvPr>
          <p:cNvSpPr/>
          <p:nvPr/>
        </p:nvSpPr>
        <p:spPr>
          <a:xfrm>
            <a:off x="2607674" y="2689477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B48BC30-7F08-1445-80CD-2438D83B93C0}"/>
              </a:ext>
            </a:extLst>
          </p:cNvPr>
          <p:cNvSpPr/>
          <p:nvPr/>
        </p:nvSpPr>
        <p:spPr>
          <a:xfrm>
            <a:off x="4767674" y="2689477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D2B97E3-36B1-BC45-9C18-61DF6C45C763}"/>
              </a:ext>
            </a:extLst>
          </p:cNvPr>
          <p:cNvSpPr/>
          <p:nvPr/>
        </p:nvSpPr>
        <p:spPr>
          <a:xfrm>
            <a:off x="6927674" y="2689477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D6C0FB4-EA9A-1741-9FE1-89E352A0DE54}"/>
              </a:ext>
            </a:extLst>
          </p:cNvPr>
          <p:cNvSpPr/>
          <p:nvPr/>
        </p:nvSpPr>
        <p:spPr>
          <a:xfrm>
            <a:off x="2594215" y="4131217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E3E40A5-B858-8340-A7B5-E70C4CEF4F0A}"/>
              </a:ext>
            </a:extLst>
          </p:cNvPr>
          <p:cNvSpPr/>
          <p:nvPr/>
        </p:nvSpPr>
        <p:spPr>
          <a:xfrm>
            <a:off x="4754215" y="4131217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ECABD7E-27AC-0940-A115-29B1742F286E}"/>
              </a:ext>
            </a:extLst>
          </p:cNvPr>
          <p:cNvSpPr/>
          <p:nvPr/>
        </p:nvSpPr>
        <p:spPr>
          <a:xfrm>
            <a:off x="6927674" y="4129477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50E5D2A-C560-BB43-8085-4B93223BBC94}"/>
              </a:ext>
            </a:extLst>
          </p:cNvPr>
          <p:cNvSpPr/>
          <p:nvPr/>
        </p:nvSpPr>
        <p:spPr>
          <a:xfrm>
            <a:off x="2594215" y="5571217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A349995B-6459-ED44-BB33-AF83F8C84843}"/>
              </a:ext>
            </a:extLst>
          </p:cNvPr>
          <p:cNvSpPr/>
          <p:nvPr/>
        </p:nvSpPr>
        <p:spPr>
          <a:xfrm>
            <a:off x="4754215" y="5571217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B4B4368-317B-1B45-8FDC-CB083DB66EFD}"/>
              </a:ext>
            </a:extLst>
          </p:cNvPr>
          <p:cNvSpPr/>
          <p:nvPr/>
        </p:nvSpPr>
        <p:spPr>
          <a:xfrm>
            <a:off x="6927674" y="5569477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55AEB67-55C6-4F49-BADF-ACA0B34A7AE7}"/>
              </a:ext>
            </a:extLst>
          </p:cNvPr>
          <p:cNvSpPr/>
          <p:nvPr/>
        </p:nvSpPr>
        <p:spPr>
          <a:xfrm>
            <a:off x="2594215" y="1251217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F33D8B29-DB18-B841-AA8F-751B3417022A}"/>
              </a:ext>
            </a:extLst>
          </p:cNvPr>
          <p:cNvSpPr/>
          <p:nvPr/>
        </p:nvSpPr>
        <p:spPr>
          <a:xfrm>
            <a:off x="4767674" y="1249477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0D2C1771-78CA-0C48-BAB0-F8F1BEEAD035}"/>
              </a:ext>
            </a:extLst>
          </p:cNvPr>
          <p:cNvSpPr/>
          <p:nvPr/>
        </p:nvSpPr>
        <p:spPr>
          <a:xfrm>
            <a:off x="6927674" y="1249477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E2EE275-08FF-594F-BC59-B22A29468EED}"/>
              </a:ext>
            </a:extLst>
          </p:cNvPr>
          <p:cNvSpPr/>
          <p:nvPr/>
        </p:nvSpPr>
        <p:spPr>
          <a:xfrm>
            <a:off x="74215" y="979477"/>
            <a:ext cx="2520000" cy="12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Project 2.7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Audit of </a:t>
            </a:r>
            <a:r>
              <a:rPr lang="en-US" b="1" dirty="0" err="1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Privatisation</a:t>
            </a:r>
            <a:endParaRPr lang="en-US" b="1" dirty="0">
              <a:solidFill>
                <a:schemeClr val="bg1"/>
              </a:solidFill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(India)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1913A266-B77D-D648-980F-5D99B008A8F7}"/>
              </a:ext>
            </a:extLst>
          </p:cNvPr>
          <p:cNvSpPr/>
          <p:nvPr/>
        </p:nvSpPr>
        <p:spPr>
          <a:xfrm>
            <a:off x="74215" y="2419477"/>
            <a:ext cx="2520000" cy="12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Project 2.7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Audit of PPP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(Ecuador)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80F3432C-8ABE-E243-AAC6-B80970540FAC}"/>
              </a:ext>
            </a:extLst>
          </p:cNvPr>
          <p:cNvSpPr/>
          <p:nvPr/>
        </p:nvSpPr>
        <p:spPr>
          <a:xfrm>
            <a:off x="74215" y="3860529"/>
            <a:ext cx="2520000" cy="12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Project 2.8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IT Audit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(India)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3D32BA26-B8F2-094C-B182-F3922B7BE218}"/>
              </a:ext>
            </a:extLst>
          </p:cNvPr>
          <p:cNvSpPr/>
          <p:nvPr/>
        </p:nvSpPr>
        <p:spPr>
          <a:xfrm>
            <a:off x="74215" y="5301581"/>
            <a:ext cx="2520000" cy="12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Project 2.9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Audit of Public Debt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(Philippines)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EC9EE6B2-298B-FE49-AAD6-3DF4659B1402}"/>
              </a:ext>
            </a:extLst>
          </p:cNvPr>
          <p:cNvSpPr/>
          <p:nvPr/>
        </p:nvSpPr>
        <p:spPr>
          <a:xfrm>
            <a:off x="2607674" y="4129477"/>
            <a:ext cx="216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B8F9E869-49E8-C54D-B5A5-C857CF16DB33}"/>
              </a:ext>
            </a:extLst>
          </p:cNvPr>
          <p:cNvSpPr/>
          <p:nvPr/>
        </p:nvSpPr>
        <p:spPr>
          <a:xfrm>
            <a:off x="4767674" y="4129477"/>
            <a:ext cx="216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F7BDCD90-279A-384E-A26E-015BD65480F6}"/>
              </a:ext>
            </a:extLst>
          </p:cNvPr>
          <p:cNvSpPr/>
          <p:nvPr/>
        </p:nvSpPr>
        <p:spPr>
          <a:xfrm>
            <a:off x="2607674" y="1249477"/>
            <a:ext cx="216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4555C5F2-89DF-D049-A81E-D652DFA7B4E1}"/>
              </a:ext>
            </a:extLst>
          </p:cNvPr>
          <p:cNvSpPr/>
          <p:nvPr/>
        </p:nvSpPr>
        <p:spPr>
          <a:xfrm>
            <a:off x="2594215" y="5569477"/>
            <a:ext cx="216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54BA9E66-E6AB-2643-92EF-6452F5E9F74F}"/>
              </a:ext>
            </a:extLst>
          </p:cNvPr>
          <p:cNvSpPr/>
          <p:nvPr/>
        </p:nvSpPr>
        <p:spPr>
          <a:xfrm>
            <a:off x="2607674" y="2689477"/>
            <a:ext cx="1080000" cy="720000"/>
          </a:xfrm>
          <a:prstGeom prst="rect">
            <a:avLst/>
          </a:prstGeom>
          <a:solidFill>
            <a:srgbClr val="F3F383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A1715396-D400-D941-B852-9A13536C8EB7}"/>
              </a:ext>
            </a:extLst>
          </p:cNvPr>
          <p:cNvSpPr/>
          <p:nvPr/>
        </p:nvSpPr>
        <p:spPr>
          <a:xfrm>
            <a:off x="6927674" y="4129477"/>
            <a:ext cx="1080000" cy="720000"/>
          </a:xfrm>
          <a:prstGeom prst="rect">
            <a:avLst/>
          </a:prstGeom>
          <a:solidFill>
            <a:srgbClr val="F3F383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94E54061-7484-C647-81FE-BCDAEE7FF927}"/>
              </a:ext>
            </a:extLst>
          </p:cNvPr>
          <p:cNvSpPr/>
          <p:nvPr/>
        </p:nvSpPr>
        <p:spPr>
          <a:xfrm>
            <a:off x="4767674" y="1249477"/>
            <a:ext cx="536918" cy="720000"/>
          </a:xfrm>
          <a:prstGeom prst="rect">
            <a:avLst/>
          </a:prstGeom>
          <a:solidFill>
            <a:srgbClr val="FFF607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46D423E1-ED4A-E346-8E06-3467D5D9C2A3}"/>
              </a:ext>
            </a:extLst>
          </p:cNvPr>
          <p:cNvSpPr/>
          <p:nvPr/>
        </p:nvSpPr>
        <p:spPr>
          <a:xfrm>
            <a:off x="2488645" y="79113"/>
            <a:ext cx="2376000" cy="7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Project Proposal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1FF54C05-9C42-794D-8649-60354933DAF1}"/>
              </a:ext>
            </a:extLst>
          </p:cNvPr>
          <p:cNvSpPr/>
          <p:nvPr/>
        </p:nvSpPr>
        <p:spPr>
          <a:xfrm>
            <a:off x="4792272" y="79113"/>
            <a:ext cx="2160000" cy="7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Exposure Draft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C145E640-4F5C-9448-A8F9-654FD07D1095}"/>
              </a:ext>
            </a:extLst>
          </p:cNvPr>
          <p:cNvSpPr/>
          <p:nvPr/>
        </p:nvSpPr>
        <p:spPr>
          <a:xfrm>
            <a:off x="6925354" y="79113"/>
            <a:ext cx="2160000" cy="7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Endorsement Version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EA549E34-6BA3-CB47-A963-F23D665BFFE8}"/>
              </a:ext>
            </a:extLst>
          </p:cNvPr>
          <p:cNvSpPr/>
          <p:nvPr/>
        </p:nvSpPr>
        <p:spPr>
          <a:xfrm>
            <a:off x="10154215" y="1203905"/>
            <a:ext cx="1939047" cy="81114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Team Working on Exposure Draft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5D5A9E57-03C2-F544-8501-0DCC05B9CB8B}"/>
              </a:ext>
            </a:extLst>
          </p:cNvPr>
          <p:cNvSpPr/>
          <p:nvPr/>
        </p:nvSpPr>
        <p:spPr>
          <a:xfrm>
            <a:off x="9479887" y="1249477"/>
            <a:ext cx="720000" cy="720000"/>
          </a:xfrm>
          <a:prstGeom prst="rect">
            <a:avLst/>
          </a:prstGeom>
          <a:solidFill>
            <a:srgbClr val="FFF607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BB3E7F04-C6AF-7A4B-ACDA-BFABA0E362CB}"/>
              </a:ext>
            </a:extLst>
          </p:cNvPr>
          <p:cNvSpPr/>
          <p:nvPr/>
        </p:nvSpPr>
        <p:spPr>
          <a:xfrm>
            <a:off x="10227012" y="2598334"/>
            <a:ext cx="1939047" cy="81114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Proposal forwarded to FIPP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14CFC33F-5FBE-F34F-9E48-13F60DB2E4E9}"/>
              </a:ext>
            </a:extLst>
          </p:cNvPr>
          <p:cNvSpPr/>
          <p:nvPr/>
        </p:nvSpPr>
        <p:spPr>
          <a:xfrm>
            <a:off x="9443887" y="2689477"/>
            <a:ext cx="792000" cy="720000"/>
          </a:xfrm>
          <a:prstGeom prst="rect">
            <a:avLst/>
          </a:prstGeom>
          <a:solidFill>
            <a:srgbClr val="F3F383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3AE16F7C-B17F-6B44-BB26-EA8D1D63FA67}"/>
              </a:ext>
            </a:extLst>
          </p:cNvPr>
          <p:cNvSpPr/>
          <p:nvPr/>
        </p:nvSpPr>
        <p:spPr>
          <a:xfrm>
            <a:off x="10167674" y="4090162"/>
            <a:ext cx="1939047" cy="81114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Endorsement version forwarded to FIPP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A40FB681-227C-8B4A-9A93-ACD56A3E9BED}"/>
              </a:ext>
            </a:extLst>
          </p:cNvPr>
          <p:cNvSpPr/>
          <p:nvPr/>
        </p:nvSpPr>
        <p:spPr>
          <a:xfrm>
            <a:off x="9479887" y="4083906"/>
            <a:ext cx="720000" cy="720000"/>
          </a:xfrm>
          <a:prstGeom prst="rect">
            <a:avLst/>
          </a:prstGeom>
          <a:solidFill>
            <a:srgbClr val="F3F383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784E7980-CBB7-5747-82CB-0D279B111E00}"/>
              </a:ext>
            </a:extLst>
          </p:cNvPr>
          <p:cNvSpPr/>
          <p:nvPr/>
        </p:nvSpPr>
        <p:spPr>
          <a:xfrm>
            <a:off x="10134123" y="5501815"/>
            <a:ext cx="1939047" cy="81114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Exposed for Public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14C816A8-49FB-9C40-A37A-BBDFBEFFA786}"/>
              </a:ext>
            </a:extLst>
          </p:cNvPr>
          <p:cNvSpPr/>
          <p:nvPr/>
        </p:nvSpPr>
        <p:spPr>
          <a:xfrm>
            <a:off x="9459795" y="5547387"/>
            <a:ext cx="720000" cy="720000"/>
          </a:xfrm>
          <a:prstGeom prst="rect">
            <a:avLst/>
          </a:prstGeom>
          <a:solidFill>
            <a:srgbClr val="FFF607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00908695-B5A9-114B-B296-2CE997EE8F87}"/>
              </a:ext>
            </a:extLst>
          </p:cNvPr>
          <p:cNvSpPr/>
          <p:nvPr/>
        </p:nvSpPr>
        <p:spPr>
          <a:xfrm>
            <a:off x="9459795" y="79113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D3AE1DA1-A73F-3640-8F50-9F99C8153CB2}"/>
              </a:ext>
            </a:extLst>
          </p:cNvPr>
          <p:cNvSpPr/>
          <p:nvPr/>
        </p:nvSpPr>
        <p:spPr>
          <a:xfrm>
            <a:off x="10284376" y="52419"/>
            <a:ext cx="1843229" cy="81114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Approved by FIPP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ADA6FA41-67DB-1842-8476-F0FE653AD088}"/>
              </a:ext>
            </a:extLst>
          </p:cNvPr>
          <p:cNvSpPr/>
          <p:nvPr/>
        </p:nvSpPr>
        <p:spPr>
          <a:xfrm>
            <a:off x="4778312" y="5569477"/>
            <a:ext cx="1266024" cy="720000"/>
          </a:xfrm>
          <a:prstGeom prst="rect">
            <a:avLst/>
          </a:prstGeom>
          <a:solidFill>
            <a:srgbClr val="FFF607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5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8764C0D-820F-F345-A788-71C40FE08750}"/>
              </a:ext>
            </a:extLst>
          </p:cNvPr>
          <p:cNvSpPr/>
          <p:nvPr/>
        </p:nvSpPr>
        <p:spPr>
          <a:xfrm>
            <a:off x="2607674" y="2704695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B48BC30-7F08-1445-80CD-2438D83B93C0}"/>
              </a:ext>
            </a:extLst>
          </p:cNvPr>
          <p:cNvSpPr/>
          <p:nvPr/>
        </p:nvSpPr>
        <p:spPr>
          <a:xfrm>
            <a:off x="4767674" y="2704695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D2B97E3-36B1-BC45-9C18-61DF6C45C763}"/>
              </a:ext>
            </a:extLst>
          </p:cNvPr>
          <p:cNvSpPr/>
          <p:nvPr/>
        </p:nvSpPr>
        <p:spPr>
          <a:xfrm>
            <a:off x="6927674" y="2704695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D6C0FB4-EA9A-1741-9FE1-89E352A0DE54}"/>
              </a:ext>
            </a:extLst>
          </p:cNvPr>
          <p:cNvSpPr/>
          <p:nvPr/>
        </p:nvSpPr>
        <p:spPr>
          <a:xfrm>
            <a:off x="2594215" y="4144695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E3E40A5-B858-8340-A7B5-E70C4CEF4F0A}"/>
              </a:ext>
            </a:extLst>
          </p:cNvPr>
          <p:cNvSpPr/>
          <p:nvPr/>
        </p:nvSpPr>
        <p:spPr>
          <a:xfrm>
            <a:off x="4754215" y="4144695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ECABD7E-27AC-0940-A115-29B1742F286E}"/>
              </a:ext>
            </a:extLst>
          </p:cNvPr>
          <p:cNvSpPr/>
          <p:nvPr/>
        </p:nvSpPr>
        <p:spPr>
          <a:xfrm>
            <a:off x="6914215" y="4144695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50E5D2A-C560-BB43-8085-4B93223BBC94}"/>
              </a:ext>
            </a:extLst>
          </p:cNvPr>
          <p:cNvSpPr/>
          <p:nvPr/>
        </p:nvSpPr>
        <p:spPr>
          <a:xfrm>
            <a:off x="2607674" y="5562998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A349995B-6459-ED44-BB33-AF83F8C84843}"/>
              </a:ext>
            </a:extLst>
          </p:cNvPr>
          <p:cNvSpPr/>
          <p:nvPr/>
        </p:nvSpPr>
        <p:spPr>
          <a:xfrm>
            <a:off x="4767674" y="5562998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B4B4368-317B-1B45-8FDC-CB083DB66EFD}"/>
              </a:ext>
            </a:extLst>
          </p:cNvPr>
          <p:cNvSpPr/>
          <p:nvPr/>
        </p:nvSpPr>
        <p:spPr>
          <a:xfrm>
            <a:off x="6955201" y="5562998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55AEB67-55C6-4F49-BADF-ACA0B34A7AE7}"/>
              </a:ext>
            </a:extLst>
          </p:cNvPr>
          <p:cNvSpPr/>
          <p:nvPr/>
        </p:nvSpPr>
        <p:spPr>
          <a:xfrm>
            <a:off x="2607674" y="1264695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F33D8B29-DB18-B841-AA8F-751B3417022A}"/>
              </a:ext>
            </a:extLst>
          </p:cNvPr>
          <p:cNvSpPr/>
          <p:nvPr/>
        </p:nvSpPr>
        <p:spPr>
          <a:xfrm>
            <a:off x="4767674" y="1264695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0D2C1771-78CA-0C48-BAB0-F8F1BEEAD035}"/>
              </a:ext>
            </a:extLst>
          </p:cNvPr>
          <p:cNvSpPr/>
          <p:nvPr/>
        </p:nvSpPr>
        <p:spPr>
          <a:xfrm>
            <a:off x="6927674" y="1264695"/>
            <a:ext cx="21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E2EE275-08FF-594F-BC59-B22A29468EED}"/>
              </a:ext>
            </a:extLst>
          </p:cNvPr>
          <p:cNvSpPr/>
          <p:nvPr/>
        </p:nvSpPr>
        <p:spPr>
          <a:xfrm>
            <a:off x="74215" y="979477"/>
            <a:ext cx="2520000" cy="12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Project 2.10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Audit of Disaster Related Aid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(ECA)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1913A266-B77D-D648-980F-5D99B008A8F7}"/>
              </a:ext>
            </a:extLst>
          </p:cNvPr>
          <p:cNvSpPr/>
          <p:nvPr/>
        </p:nvSpPr>
        <p:spPr>
          <a:xfrm>
            <a:off x="74215" y="2419477"/>
            <a:ext cx="2520000" cy="12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Project 2.11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Audit of Public Procurement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(Russia)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80F3432C-8ABE-E243-AAC6-B80970540FAC}"/>
              </a:ext>
            </a:extLst>
          </p:cNvPr>
          <p:cNvSpPr/>
          <p:nvPr/>
        </p:nvSpPr>
        <p:spPr>
          <a:xfrm>
            <a:off x="74215" y="3770376"/>
            <a:ext cx="2531140" cy="1423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Project 2.12 Jurisdictional Activities of SAIs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(France)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3D32BA26-B8F2-094C-B182-F3922B7BE218}"/>
              </a:ext>
            </a:extLst>
          </p:cNvPr>
          <p:cNvSpPr/>
          <p:nvPr/>
        </p:nvSpPr>
        <p:spPr>
          <a:xfrm>
            <a:off x="74215" y="5301581"/>
            <a:ext cx="2520000" cy="12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Project 3.10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Audit of KNI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(Russia)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EC9EE6B2-298B-FE49-AAD6-3DF4659B1402}"/>
              </a:ext>
            </a:extLst>
          </p:cNvPr>
          <p:cNvSpPr/>
          <p:nvPr/>
        </p:nvSpPr>
        <p:spPr>
          <a:xfrm>
            <a:off x="2594215" y="4144695"/>
            <a:ext cx="216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B8F9E869-49E8-C54D-B5A5-C857CF16DB33}"/>
              </a:ext>
            </a:extLst>
          </p:cNvPr>
          <p:cNvSpPr/>
          <p:nvPr/>
        </p:nvSpPr>
        <p:spPr>
          <a:xfrm>
            <a:off x="4754215" y="4144695"/>
            <a:ext cx="216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F7BDCD90-279A-384E-A26E-015BD65480F6}"/>
              </a:ext>
            </a:extLst>
          </p:cNvPr>
          <p:cNvSpPr/>
          <p:nvPr/>
        </p:nvSpPr>
        <p:spPr>
          <a:xfrm>
            <a:off x="2607674" y="1264695"/>
            <a:ext cx="216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3E00DDC4-07F6-8D4E-A4EC-4CBE189FE804}"/>
              </a:ext>
            </a:extLst>
          </p:cNvPr>
          <p:cNvSpPr/>
          <p:nvPr/>
        </p:nvSpPr>
        <p:spPr>
          <a:xfrm>
            <a:off x="6914215" y="4144695"/>
            <a:ext cx="1080000" cy="720000"/>
          </a:xfrm>
          <a:prstGeom prst="rect">
            <a:avLst/>
          </a:prstGeom>
          <a:solidFill>
            <a:srgbClr val="F3F383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4555C5F2-89DF-D049-A81E-D652DFA7B4E1}"/>
              </a:ext>
            </a:extLst>
          </p:cNvPr>
          <p:cNvSpPr/>
          <p:nvPr/>
        </p:nvSpPr>
        <p:spPr>
          <a:xfrm>
            <a:off x="2594215" y="5562998"/>
            <a:ext cx="216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9CBA77D3-015F-A343-A991-6044A7391E63}"/>
              </a:ext>
            </a:extLst>
          </p:cNvPr>
          <p:cNvSpPr/>
          <p:nvPr/>
        </p:nvSpPr>
        <p:spPr>
          <a:xfrm>
            <a:off x="2594215" y="2704695"/>
            <a:ext cx="216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89664B66-0F0C-E445-A2D8-C95FEBDC65E8}"/>
              </a:ext>
            </a:extLst>
          </p:cNvPr>
          <p:cNvSpPr/>
          <p:nvPr/>
        </p:nvSpPr>
        <p:spPr>
          <a:xfrm>
            <a:off x="4781133" y="2704695"/>
            <a:ext cx="1620000" cy="720000"/>
          </a:xfrm>
          <a:prstGeom prst="rect">
            <a:avLst/>
          </a:prstGeom>
          <a:solidFill>
            <a:srgbClr val="D9E16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FCB78548-C715-A947-85A0-1835BAC76280}"/>
              </a:ext>
            </a:extLst>
          </p:cNvPr>
          <p:cNvSpPr/>
          <p:nvPr/>
        </p:nvSpPr>
        <p:spPr>
          <a:xfrm>
            <a:off x="4795201" y="5562998"/>
            <a:ext cx="216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2C492E4F-7F6F-F24A-A4E1-276D526F9C8C}"/>
              </a:ext>
            </a:extLst>
          </p:cNvPr>
          <p:cNvSpPr/>
          <p:nvPr/>
        </p:nvSpPr>
        <p:spPr>
          <a:xfrm>
            <a:off x="4795201" y="1264695"/>
            <a:ext cx="536918" cy="720000"/>
          </a:xfrm>
          <a:prstGeom prst="rect">
            <a:avLst/>
          </a:prstGeom>
          <a:solidFill>
            <a:srgbClr val="FFF607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75697AE7-71A2-C24F-93F1-3BEA90E21C50}"/>
              </a:ext>
            </a:extLst>
          </p:cNvPr>
          <p:cNvSpPr/>
          <p:nvPr/>
        </p:nvSpPr>
        <p:spPr>
          <a:xfrm>
            <a:off x="10154215" y="1203905"/>
            <a:ext cx="1939047" cy="81114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Team Working on Exposure Draft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15B56802-3FE1-6B48-BDA3-E20127FE62AB}"/>
              </a:ext>
            </a:extLst>
          </p:cNvPr>
          <p:cNvSpPr/>
          <p:nvPr/>
        </p:nvSpPr>
        <p:spPr>
          <a:xfrm>
            <a:off x="9479887" y="1249477"/>
            <a:ext cx="720000" cy="720000"/>
          </a:xfrm>
          <a:prstGeom prst="rect">
            <a:avLst/>
          </a:prstGeom>
          <a:solidFill>
            <a:srgbClr val="FFF607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D139D321-9757-8E44-B233-03CB6CAB9384}"/>
              </a:ext>
            </a:extLst>
          </p:cNvPr>
          <p:cNvSpPr/>
          <p:nvPr/>
        </p:nvSpPr>
        <p:spPr>
          <a:xfrm>
            <a:off x="10167674" y="4090162"/>
            <a:ext cx="1939047" cy="81114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Endorsement version forwarded to FIPP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BE365F7A-974B-824A-8E0E-89B6A5022630}"/>
              </a:ext>
            </a:extLst>
          </p:cNvPr>
          <p:cNvSpPr/>
          <p:nvPr/>
        </p:nvSpPr>
        <p:spPr>
          <a:xfrm>
            <a:off x="9479887" y="4083906"/>
            <a:ext cx="720000" cy="720000"/>
          </a:xfrm>
          <a:prstGeom prst="rect">
            <a:avLst/>
          </a:prstGeom>
          <a:solidFill>
            <a:srgbClr val="F3F383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65F336D9-4D17-6C4B-A0A8-23568DEBA8F8}"/>
              </a:ext>
            </a:extLst>
          </p:cNvPr>
          <p:cNvSpPr/>
          <p:nvPr/>
        </p:nvSpPr>
        <p:spPr>
          <a:xfrm>
            <a:off x="9479887" y="2666691"/>
            <a:ext cx="720000" cy="720000"/>
          </a:xfrm>
          <a:prstGeom prst="rect">
            <a:avLst/>
          </a:prstGeom>
          <a:solidFill>
            <a:srgbClr val="D7DB34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68D633E0-7839-2B49-A3D0-811F9F138E33}"/>
              </a:ext>
            </a:extLst>
          </p:cNvPr>
          <p:cNvSpPr/>
          <p:nvPr/>
        </p:nvSpPr>
        <p:spPr>
          <a:xfrm>
            <a:off x="10259596" y="2575548"/>
            <a:ext cx="1939047" cy="81114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Revised Exposure Draft forwarded to FIPP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F7F99F27-1EE8-9C46-A2BE-8CC302E21762}"/>
              </a:ext>
            </a:extLst>
          </p:cNvPr>
          <p:cNvSpPr/>
          <p:nvPr/>
        </p:nvSpPr>
        <p:spPr>
          <a:xfrm>
            <a:off x="6982728" y="5569477"/>
            <a:ext cx="1080000" cy="720000"/>
          </a:xfrm>
          <a:prstGeom prst="rect">
            <a:avLst/>
          </a:prstGeom>
          <a:solidFill>
            <a:srgbClr val="F3F383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A654EA9B-C4E9-E44A-9090-DB9E78B1001B}"/>
              </a:ext>
            </a:extLst>
          </p:cNvPr>
          <p:cNvSpPr/>
          <p:nvPr/>
        </p:nvSpPr>
        <p:spPr>
          <a:xfrm>
            <a:off x="10167674" y="5507377"/>
            <a:ext cx="1939047" cy="81114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Endorsement version forwarded to FIPP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2BFDE61C-3222-D149-BFCE-5F463EF3B72B}"/>
              </a:ext>
            </a:extLst>
          </p:cNvPr>
          <p:cNvSpPr/>
          <p:nvPr/>
        </p:nvSpPr>
        <p:spPr>
          <a:xfrm>
            <a:off x="9479887" y="5501121"/>
            <a:ext cx="720000" cy="720000"/>
          </a:xfrm>
          <a:prstGeom prst="rect">
            <a:avLst/>
          </a:prstGeom>
          <a:solidFill>
            <a:srgbClr val="F3F383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83A51674-DCA2-C04E-8F76-9F5686AD7C0E}"/>
              </a:ext>
            </a:extLst>
          </p:cNvPr>
          <p:cNvSpPr/>
          <p:nvPr/>
        </p:nvSpPr>
        <p:spPr>
          <a:xfrm>
            <a:off x="2605354" y="79113"/>
            <a:ext cx="2160000" cy="7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Project Proposal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84D3022F-76EC-1D4A-AF99-2BA1096F98C2}"/>
              </a:ext>
            </a:extLst>
          </p:cNvPr>
          <p:cNvSpPr/>
          <p:nvPr/>
        </p:nvSpPr>
        <p:spPr>
          <a:xfrm>
            <a:off x="4792272" y="79113"/>
            <a:ext cx="2160000" cy="7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Exposure Draft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13A05E9F-57C4-3E49-A6A2-05DD752E2D21}"/>
              </a:ext>
            </a:extLst>
          </p:cNvPr>
          <p:cNvSpPr/>
          <p:nvPr/>
        </p:nvSpPr>
        <p:spPr>
          <a:xfrm>
            <a:off x="6925354" y="79113"/>
            <a:ext cx="2160000" cy="7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Endorsement Version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1092F4F5-91DB-9242-A489-88593CDA23E4}"/>
              </a:ext>
            </a:extLst>
          </p:cNvPr>
          <p:cNvSpPr/>
          <p:nvPr/>
        </p:nvSpPr>
        <p:spPr>
          <a:xfrm>
            <a:off x="9479887" y="237833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4C4628E9-607E-4C43-AB3B-134527E1FA31}"/>
              </a:ext>
            </a:extLst>
          </p:cNvPr>
          <p:cNvSpPr/>
          <p:nvPr/>
        </p:nvSpPr>
        <p:spPr>
          <a:xfrm>
            <a:off x="10304468" y="211139"/>
            <a:ext cx="1843229" cy="81114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Approved by FIPP</a:t>
            </a:r>
          </a:p>
        </p:txBody>
      </p:sp>
    </p:spTree>
    <p:extLst>
      <p:ext uri="{BB962C8B-B14F-4D97-AF65-F5344CB8AC3E}">
        <p14:creationId xmlns:p14="http://schemas.microsoft.com/office/powerpoint/2010/main" val="49259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070" y="117475"/>
            <a:ext cx="8282880" cy="1325563"/>
          </a:xfrm>
        </p:spPr>
        <p:txBody>
          <a:bodyPr>
            <a:normAutofit/>
          </a:bodyPr>
          <a:lstStyle/>
          <a:p>
            <a:r>
              <a:rPr lang="en-IN" sz="3400" b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Status of projects under current SDP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098646"/>
              </p:ext>
            </p:extLst>
          </p:nvPr>
        </p:nvGraphicFramePr>
        <p:xfrm>
          <a:off x="66675" y="1276350"/>
          <a:ext cx="11753851" cy="5405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5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95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547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9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SDP Ref</a:t>
                      </a:r>
                      <a:endParaRPr lang="en-US" sz="22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</a:t>
                      </a:r>
                      <a:r>
                        <a:rPr lang="en-US" sz="2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22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Name/ lead SAI</a:t>
                      </a:r>
                      <a:endParaRPr lang="en-US" sz="22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Status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2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Audit of </a:t>
                      </a:r>
                      <a:r>
                        <a:rPr lang="en-US" sz="2400" dirty="0" err="1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Privatisation</a:t>
                      </a: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&amp; 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PPP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-India , Ecuador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GUID on audit of </a:t>
                      </a:r>
                      <a:r>
                        <a:rPr lang="en-US" sz="24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Privatisation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2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(SAI India)</a:t>
                      </a:r>
                    </a:p>
                    <a:p>
                      <a:pPr marL="628650" lvl="6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 proposal approved by FIPP. </a:t>
                      </a:r>
                    </a:p>
                    <a:p>
                      <a:pPr marL="628650" lvl="6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Team  working on the exposure draft.</a:t>
                      </a:r>
                    </a:p>
                    <a:p>
                      <a:pPr marL="228600" marR="0" indent="-2286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GUID on Audit of Public-Private Partnerships </a:t>
                      </a:r>
                      <a:r>
                        <a:rPr lang="en-US" sz="2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(SAI Ecuador)</a:t>
                      </a:r>
                    </a:p>
                    <a:p>
                      <a:pPr marL="628650" lvl="6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 proposal forwarded to FIPP.</a:t>
                      </a:r>
                    </a:p>
                    <a:p>
                      <a:pPr marL="628650" lvl="6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Projects to be completed by 2020 INTOSAI GB.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508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IT Audit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-India 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GUID</a:t>
                      </a:r>
                      <a:r>
                        <a:rPr lang="en-US" sz="2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on audit of Information system (GUID 5100)</a:t>
                      </a:r>
                    </a:p>
                    <a:p>
                      <a:pPr marL="228600" marR="0" indent="-2286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GUID on Audit of Information System Security (GUID 5101)</a:t>
                      </a:r>
                    </a:p>
                    <a:p>
                      <a:pPr marL="628650" marR="0" lvl="6" indent="-3429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Exposure period ended on 24th April, 2019. </a:t>
                      </a:r>
                    </a:p>
                    <a:p>
                      <a:pPr marL="628650" marR="0" lvl="6" indent="-3429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Endorsement versions forwarded to FIPP in June</a:t>
                      </a:r>
                    </a:p>
                    <a:p>
                      <a:pPr marL="628650" marR="0" lvl="6" indent="-3429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 expected to be completed by XXIII INCOSAI.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185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337" y="0"/>
            <a:ext cx="8282880" cy="1325563"/>
          </a:xfrm>
        </p:spPr>
        <p:txBody>
          <a:bodyPr>
            <a:normAutofit/>
          </a:bodyPr>
          <a:lstStyle/>
          <a:p>
            <a:r>
              <a:rPr lang="en-IN" sz="3400" b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Status of projects under current SDP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550800"/>
              </p:ext>
            </p:extLst>
          </p:nvPr>
        </p:nvGraphicFramePr>
        <p:xfrm>
          <a:off x="190498" y="1405742"/>
          <a:ext cx="11677651" cy="4660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329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72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26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SDP Ref</a:t>
                      </a:r>
                      <a:endParaRPr lang="en-US" sz="22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</a:t>
                      </a:r>
                      <a:r>
                        <a:rPr lang="en-US" sz="2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22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Name/ lead SAI</a:t>
                      </a:r>
                      <a:endParaRPr lang="en-US" sz="22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Status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6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2.9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Audit </a:t>
                      </a: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of  Public 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debt (GUID)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-Philippines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lvl="2" indent="-22860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Exposure draft approved by FIPP. Presently exposed for public consultation till 23rd August.  </a:t>
                      </a:r>
                    </a:p>
                    <a:p>
                      <a:pPr marL="285750" lvl="2" indent="-22860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 expected to be completed by 2020 INTOSAI GB.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26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2.10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Audit </a:t>
                      </a: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of  Disaster related 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aid (GUID)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-ECA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2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 proposal approved. </a:t>
                      </a:r>
                    </a:p>
                    <a:p>
                      <a:pPr marL="342900" marR="0" lvl="2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Team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working on 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xposure draft.</a:t>
                      </a:r>
                    </a:p>
                    <a:p>
                      <a:pPr marL="342900" marR="0" lvl="2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 envisaged to be completed by 2020 INTOSAI GB.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26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2.11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Audit </a:t>
                      </a: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of  Public 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Procurement (new GUID)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-Russia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2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Revised Exposure draft  forwarded to FIPP</a:t>
                      </a:r>
                    </a:p>
                    <a:p>
                      <a:pPr marL="342900" marR="0" lvl="2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 to be completed by 2020 INTOSAI GB. 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01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820" y="117475"/>
            <a:ext cx="8282880" cy="1325563"/>
          </a:xfrm>
        </p:spPr>
        <p:txBody>
          <a:bodyPr>
            <a:normAutofit/>
          </a:bodyPr>
          <a:lstStyle/>
          <a:p>
            <a:r>
              <a:rPr lang="en-IN" sz="3400" b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Status of projects under current SDP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454037"/>
              </p:ext>
            </p:extLst>
          </p:nvPr>
        </p:nvGraphicFramePr>
        <p:xfrm>
          <a:off x="352424" y="1443038"/>
          <a:ext cx="11268075" cy="3423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027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795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05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SDP Ref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</a:t>
                      </a:r>
                      <a:r>
                        <a:rPr lang="en-US" sz="2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Name/ lead SAI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Status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240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2.12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International Pronouncement on Jurisdictional Activities of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SAIs (new INTOSAI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P)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France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2" indent="-342900" algn="just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Endorsement version forwarded to FIPP. </a:t>
                      </a:r>
                    </a:p>
                    <a:p>
                      <a:pPr marL="342900" marR="0" lvl="2" indent="-342900" algn="just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 expected to be completed by XXIII INCOSAI.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92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3.10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Audit 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of 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KNI (new GUID)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-Russia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2" indent="-342900" algn="just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Endorsement version forwarded to FIPP. </a:t>
                      </a:r>
                    </a:p>
                    <a:p>
                      <a:pPr marL="342900" marR="0" lvl="2" indent="-342900" algn="just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 expected to be completed by XXIII INCOSAI. 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890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SDP 2020-22 (proposed)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32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225" y="0"/>
            <a:ext cx="9810750" cy="1325563"/>
          </a:xfrm>
        </p:spPr>
        <p:txBody>
          <a:bodyPr/>
          <a:lstStyle/>
          <a:p>
            <a:r>
              <a:rPr lang="en-US" dirty="0" smtClean="0"/>
              <a:t>SDP 2020-22 (proposed)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798" y="1899070"/>
            <a:ext cx="11068051" cy="3837497"/>
          </a:xfrm>
        </p:spPr>
        <p:txBody>
          <a:bodyPr>
            <a:noAutofit/>
          </a:bodyPr>
          <a:lstStyle/>
          <a:p>
            <a:pPr marL="228600" lvl="3" algn="just">
              <a:spcBef>
                <a:spcPts val="0"/>
              </a:spcBef>
              <a:spcAft>
                <a:spcPts val="600"/>
              </a:spcAft>
            </a:pPr>
            <a:r>
              <a:rPr lang="en-GB" sz="2800" dirty="0" smtClean="0"/>
              <a:t>Being coordinated by PSC.</a:t>
            </a:r>
          </a:p>
          <a:p>
            <a:pPr marL="228600" lvl="3" algn="just">
              <a:spcBef>
                <a:spcPts val="0"/>
              </a:spcBef>
              <a:spcAft>
                <a:spcPts val="600"/>
              </a:spcAft>
            </a:pPr>
            <a:r>
              <a:rPr lang="en-GB" sz="2800" dirty="0" smtClean="0"/>
              <a:t>Based </a:t>
            </a:r>
            <a:r>
              <a:rPr lang="en-GB" sz="2800" dirty="0"/>
              <a:t>on inputs received from the INTOSAI wide consultation exercise and FIPP’s own scanning exercise. </a:t>
            </a:r>
          </a:p>
          <a:p>
            <a:pPr marL="228600" lvl="3" algn="just"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/>
              <a:t>Focus on </a:t>
            </a:r>
          </a:p>
          <a:p>
            <a:pPr marL="685800" lvl="4" algn="just"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/>
              <a:t>Reviewing </a:t>
            </a:r>
            <a:r>
              <a:rPr lang="en-US" sz="2600" dirty="0"/>
              <a:t>the present IFPP </a:t>
            </a:r>
            <a:r>
              <a:rPr lang="en-US" sz="2600" dirty="0" smtClean="0"/>
              <a:t>framework </a:t>
            </a:r>
          </a:p>
          <a:p>
            <a:pPr marL="685800" lvl="4" algn="just"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/>
              <a:t>Refining </a:t>
            </a:r>
            <a:r>
              <a:rPr lang="en-US" sz="2600" dirty="0"/>
              <a:t>the concepts </a:t>
            </a:r>
            <a:endParaRPr lang="en-US" sz="2600" dirty="0" smtClean="0"/>
          </a:p>
          <a:p>
            <a:pPr marL="685800" lvl="4" algn="just"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/>
              <a:t>Define </a:t>
            </a:r>
            <a:r>
              <a:rPr lang="en-US" sz="2600" dirty="0"/>
              <a:t>a uniform structure and format of the pronouncements. </a:t>
            </a:r>
            <a:endParaRPr lang="en-US" sz="2600" dirty="0" smtClean="0"/>
          </a:p>
          <a:p>
            <a:pPr marL="685800" lvl="4" algn="just"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/>
              <a:t>Scoping </a:t>
            </a:r>
            <a:r>
              <a:rPr lang="en-US" sz="2600" dirty="0"/>
              <a:t>the projects to be taken up in the </a:t>
            </a:r>
            <a:r>
              <a:rPr lang="en-US" sz="2600" dirty="0" smtClean="0"/>
              <a:t>following </a:t>
            </a:r>
            <a:r>
              <a:rPr lang="en-US" sz="2600" dirty="0"/>
              <a:t>SDP.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en-US" sz="2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027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931</TotalTime>
  <Words>778</Words>
  <Application>Microsoft Office PowerPoint</Application>
  <PresentationFormat>Widescreen</PresentationFormat>
  <Paragraphs>138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Ayuthaya</vt:lpstr>
      <vt:lpstr>Calibri</vt:lpstr>
      <vt:lpstr>Cambria</vt:lpstr>
      <vt:lpstr>Mangal</vt:lpstr>
      <vt:lpstr>Office Theme</vt:lpstr>
      <vt:lpstr>  Agenda Item 11  Status of Projects under Strategic Development Plan of IFPP 2017-19</vt:lpstr>
      <vt:lpstr>Projects under current SDP</vt:lpstr>
      <vt:lpstr>PowerPoint Presentation</vt:lpstr>
      <vt:lpstr>PowerPoint Presentation</vt:lpstr>
      <vt:lpstr>Status of projects under current SDP</vt:lpstr>
      <vt:lpstr>Status of projects under current SDP</vt:lpstr>
      <vt:lpstr>Status of projects under current SDP</vt:lpstr>
      <vt:lpstr>SDP 2020-22 (proposed)</vt:lpstr>
      <vt:lpstr>SDP 2020-22 (proposed)</vt:lpstr>
      <vt:lpstr>SDP 2020-22 (proposed)</vt:lpstr>
      <vt:lpstr>  THANK YOU </vt:lpstr>
      <vt:lpstr>SDP 2020-22 – List of Initiatives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iCISA</dc:creator>
  <cp:lastModifiedBy>Dell</cp:lastModifiedBy>
  <cp:revision>86</cp:revision>
  <cp:lastPrinted>2019-06-07T14:11:13Z</cp:lastPrinted>
  <dcterms:created xsi:type="dcterms:W3CDTF">2017-08-15T02:16:39Z</dcterms:created>
  <dcterms:modified xsi:type="dcterms:W3CDTF">2019-06-10T06:54:18Z</dcterms:modified>
</cp:coreProperties>
</file>